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87" autoAdjust="0"/>
    <p:restoredTop sz="50000" autoAdjust="0"/>
  </p:normalViewPr>
  <p:slideViewPr>
    <p:cSldViewPr snapToGrid="0">
      <p:cViewPr varScale="1">
        <p:scale>
          <a:sx n="56" d="100"/>
          <a:sy n="56" d="100"/>
        </p:scale>
        <p:origin x="1027"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0B981-F84C-4671-BE39-BAF91F4AAA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3DE4D9-FC72-4CB5-9FE1-41331D6794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31B517-FAFD-4D88-B67C-15D82F6B23DC}"/>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5" name="Footer Placeholder 4">
            <a:extLst>
              <a:ext uri="{FF2B5EF4-FFF2-40B4-BE49-F238E27FC236}">
                <a16:creationId xmlns:a16="http://schemas.microsoft.com/office/drawing/2014/main" id="{1B3FCA7F-747C-469C-8BBE-63306519E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4AD36E-0F43-4709-AA0B-0B226342C3E6}"/>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262878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3DDAC-4C7C-4343-B268-A86D3A8041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5FE2C1-19EC-4552-BEB8-6633CDF1A0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0BC85C-CDA2-4FC4-9283-22D79ECC8360}"/>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5" name="Footer Placeholder 4">
            <a:extLst>
              <a:ext uri="{FF2B5EF4-FFF2-40B4-BE49-F238E27FC236}">
                <a16:creationId xmlns:a16="http://schemas.microsoft.com/office/drawing/2014/main" id="{96D3D517-8FCD-42B9-9C92-B55E1836F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112931-029E-4D8D-8C5C-7995735A65B1}"/>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348275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5D8B95-E70E-4139-B9F7-3765A9DB455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94E287-D51A-4268-B35D-29795A3D42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69411-5192-4761-83C9-CF64B781AB47}"/>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5" name="Footer Placeholder 4">
            <a:extLst>
              <a:ext uri="{FF2B5EF4-FFF2-40B4-BE49-F238E27FC236}">
                <a16:creationId xmlns:a16="http://schemas.microsoft.com/office/drawing/2014/main" id="{3DF53FFB-8D6F-42EA-9DED-C0930CB11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717B89-A898-452C-B146-333F961D1434}"/>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39453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5B41A-084B-46B0-9911-BF8012886D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E53192-2CCB-4DD1-AF15-BEC432EFCB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FDD1B6-8030-474D-BFE0-72F2064513C5}"/>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5" name="Footer Placeholder 4">
            <a:extLst>
              <a:ext uri="{FF2B5EF4-FFF2-40B4-BE49-F238E27FC236}">
                <a16:creationId xmlns:a16="http://schemas.microsoft.com/office/drawing/2014/main" id="{6EE9CB46-742B-49DF-865A-4F09477730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F55678-4C90-41C6-BD08-507BD338BBE5}"/>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299998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8D02-2D19-4CB3-A0CF-392954218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66098B-7C8E-49CC-918E-7C0301C8F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0EA2CA-7FF6-4211-83A6-36648888E4D5}"/>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5" name="Footer Placeholder 4">
            <a:extLst>
              <a:ext uri="{FF2B5EF4-FFF2-40B4-BE49-F238E27FC236}">
                <a16:creationId xmlns:a16="http://schemas.microsoft.com/office/drawing/2014/main" id="{818D06E3-F500-498D-9496-5DC26AF4AB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DAA221-694E-404E-B7D0-7ADA3638DEFF}"/>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370415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49C3-CC32-4E1A-B6BA-4B1A81695D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F9F0AD-9BDC-4853-9D51-5F1E29803D6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C03608-98D6-41B4-AEDF-495E8A509D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626C8F-8814-4774-BA01-8F8000D5A629}"/>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6" name="Footer Placeholder 5">
            <a:extLst>
              <a:ext uri="{FF2B5EF4-FFF2-40B4-BE49-F238E27FC236}">
                <a16:creationId xmlns:a16="http://schemas.microsoft.com/office/drawing/2014/main" id="{A16B5034-20F0-4692-9A5A-E881F71910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5CCF07-F733-49AC-86B6-C75E2F8A782C}"/>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197807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AC2F-8EF6-4704-AF1A-E341BC97E9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379BD1-170D-494F-8511-932795B45E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0454ED-DA75-4D0D-AD97-4FD3BA6E4E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FE563A-04B7-444D-9C4A-DF9383A8EF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D7455E-18DA-48E9-A46A-CCE2D34D2D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E127ED-EEE3-4024-806D-03F393FF73B3}"/>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8" name="Footer Placeholder 7">
            <a:extLst>
              <a:ext uri="{FF2B5EF4-FFF2-40B4-BE49-F238E27FC236}">
                <a16:creationId xmlns:a16="http://schemas.microsoft.com/office/drawing/2014/main" id="{23491580-5D8D-413D-9963-70D81CB682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63D148-D14F-4A89-8ABC-45836B1A11C4}"/>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173866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4934A-A597-47EF-B094-8DB4F9795C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1BAF52-2945-4BBD-9DE5-F5F22290E312}"/>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4" name="Footer Placeholder 3">
            <a:extLst>
              <a:ext uri="{FF2B5EF4-FFF2-40B4-BE49-F238E27FC236}">
                <a16:creationId xmlns:a16="http://schemas.microsoft.com/office/drawing/2014/main" id="{407C8398-F14B-48B2-8FA3-B8FFE13792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5B59DC-48FD-4E6C-885B-3BE3832E49E8}"/>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415983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C45F10-4981-495E-AD54-73933097DA3C}"/>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3" name="Footer Placeholder 2">
            <a:extLst>
              <a:ext uri="{FF2B5EF4-FFF2-40B4-BE49-F238E27FC236}">
                <a16:creationId xmlns:a16="http://schemas.microsoft.com/office/drawing/2014/main" id="{012B957F-5A71-41ED-9EA2-807E1471C9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8A3A9E-6BDA-4A7D-89C4-5A2CEB4583A1}"/>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154467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3266-E777-44F1-9E81-F7B9AA973A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F30B13-8EA2-4481-8575-D2D4DA5B81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9CECD6-7E3D-4732-B8DD-C4452F4D3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02F4C8-B122-4661-A3A0-3189668C26DA}"/>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6" name="Footer Placeholder 5">
            <a:extLst>
              <a:ext uri="{FF2B5EF4-FFF2-40B4-BE49-F238E27FC236}">
                <a16:creationId xmlns:a16="http://schemas.microsoft.com/office/drawing/2014/main" id="{19872AFB-F00C-4034-9089-3CEC5D12A9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7A3FBC-C345-4380-829F-EE5963622E33}"/>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3808574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9A511-DEF7-435D-B8FB-B635879EF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9C3C9F-94FB-47BE-B858-1C02508335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D43CB4F-C67A-4672-B834-8C42B0BB5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AF59BC-15AA-4486-88E9-5B9008506CC4}"/>
              </a:ext>
            </a:extLst>
          </p:cNvPr>
          <p:cNvSpPr>
            <a:spLocks noGrp="1"/>
          </p:cNvSpPr>
          <p:nvPr>
            <p:ph type="dt" sz="half" idx="10"/>
          </p:nvPr>
        </p:nvSpPr>
        <p:spPr/>
        <p:txBody>
          <a:bodyPr/>
          <a:lstStyle/>
          <a:p>
            <a:fld id="{31C9D225-9DEC-42B4-B8CC-0F5B207508C9}" type="datetimeFigureOut">
              <a:rPr lang="en-GB" smtClean="0"/>
              <a:t>24/01/2021</a:t>
            </a:fld>
            <a:endParaRPr lang="en-GB"/>
          </a:p>
        </p:txBody>
      </p:sp>
      <p:sp>
        <p:nvSpPr>
          <p:cNvPr id="6" name="Footer Placeholder 5">
            <a:extLst>
              <a:ext uri="{FF2B5EF4-FFF2-40B4-BE49-F238E27FC236}">
                <a16:creationId xmlns:a16="http://schemas.microsoft.com/office/drawing/2014/main" id="{C7E53962-AB3A-433D-812B-C55C886033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1539A-8BCF-43F5-9CF1-DCCAD1A73CA2}"/>
              </a:ext>
            </a:extLst>
          </p:cNvPr>
          <p:cNvSpPr>
            <a:spLocks noGrp="1"/>
          </p:cNvSpPr>
          <p:nvPr>
            <p:ph type="sldNum" sz="quarter" idx="12"/>
          </p:nvPr>
        </p:nvSpPr>
        <p:spPr/>
        <p:txBody>
          <a:bodyPr/>
          <a:lstStyle/>
          <a:p>
            <a:fld id="{EE1912CB-BC46-4F3F-BF2D-4B471B3AE7BB}" type="slidenum">
              <a:rPr lang="en-GB" smtClean="0"/>
              <a:t>‹#›</a:t>
            </a:fld>
            <a:endParaRPr lang="en-GB"/>
          </a:p>
        </p:txBody>
      </p:sp>
    </p:spTree>
    <p:extLst>
      <p:ext uri="{BB962C8B-B14F-4D97-AF65-F5344CB8AC3E}">
        <p14:creationId xmlns:p14="http://schemas.microsoft.com/office/powerpoint/2010/main" val="271507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BE472D-1178-409D-B4D5-2F02B6B0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210892-539A-477D-9545-031265541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6C56B4-4DCB-490E-90B1-96CD2BEF4E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9D225-9DEC-42B4-B8CC-0F5B207508C9}" type="datetimeFigureOut">
              <a:rPr lang="en-GB" smtClean="0"/>
              <a:t>24/01/2021</a:t>
            </a:fld>
            <a:endParaRPr lang="en-GB"/>
          </a:p>
        </p:txBody>
      </p:sp>
      <p:sp>
        <p:nvSpPr>
          <p:cNvPr id="5" name="Footer Placeholder 4">
            <a:extLst>
              <a:ext uri="{FF2B5EF4-FFF2-40B4-BE49-F238E27FC236}">
                <a16:creationId xmlns:a16="http://schemas.microsoft.com/office/drawing/2014/main" id="{83185CC4-2E12-473B-98A8-7E05F4485E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72905DD-EAF2-4404-8E33-C5D84903E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12CB-BC46-4F3F-BF2D-4B471B3AE7BB}" type="slidenum">
              <a:rPr lang="en-GB" smtClean="0"/>
              <a:t>‹#›</a:t>
            </a:fld>
            <a:endParaRPr lang="en-GB"/>
          </a:p>
        </p:txBody>
      </p:sp>
    </p:spTree>
    <p:extLst>
      <p:ext uri="{BB962C8B-B14F-4D97-AF65-F5344CB8AC3E}">
        <p14:creationId xmlns:p14="http://schemas.microsoft.com/office/powerpoint/2010/main" val="1596045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marksacademy.com/index.asp"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marksacademy.com/index.asp" TargetMode="Externa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 Marks Academy">
            <a:hlinkClick r:id="rId2"/>
            <a:extLst>
              <a:ext uri="{FF2B5EF4-FFF2-40B4-BE49-F238E27FC236}">
                <a16:creationId xmlns:a16="http://schemas.microsoft.com/office/drawing/2014/main" id="{1D8384A5-A46A-4118-A2EB-86522963D1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63895" cy="696243"/>
          </a:xfrm>
          <a:prstGeom prst="rect">
            <a:avLst/>
          </a:prstGeom>
          <a:noFill/>
          <a:ln>
            <a:noFill/>
          </a:ln>
        </p:spPr>
      </p:pic>
      <p:sp>
        <p:nvSpPr>
          <p:cNvPr id="5" name="Rectangle: Rounded Corners 4">
            <a:extLst>
              <a:ext uri="{FF2B5EF4-FFF2-40B4-BE49-F238E27FC236}">
                <a16:creationId xmlns:a16="http://schemas.microsoft.com/office/drawing/2014/main" id="{F8629111-0709-409C-9F95-260ADB58AE7B}"/>
              </a:ext>
            </a:extLst>
          </p:cNvPr>
          <p:cNvSpPr/>
          <p:nvPr/>
        </p:nvSpPr>
        <p:spPr>
          <a:xfrm>
            <a:off x="1800581" y="44743"/>
            <a:ext cx="4066246" cy="982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u="sng" dirty="0">
                <a:solidFill>
                  <a:schemeClr val="tx1"/>
                </a:solidFill>
              </a:rPr>
              <a:t>Electrolysis</a:t>
            </a:r>
          </a:p>
          <a:p>
            <a:r>
              <a:rPr lang="en-GB" dirty="0">
                <a:solidFill>
                  <a:schemeClr val="tx1"/>
                </a:solidFill>
              </a:rPr>
              <a:t>Big idea: Chemical reactions make useful products</a:t>
            </a:r>
          </a:p>
        </p:txBody>
      </p:sp>
      <p:graphicFrame>
        <p:nvGraphicFramePr>
          <p:cNvPr id="6" name="Table 5">
            <a:extLst>
              <a:ext uri="{FF2B5EF4-FFF2-40B4-BE49-F238E27FC236}">
                <a16:creationId xmlns:a16="http://schemas.microsoft.com/office/drawing/2014/main" id="{BE7EA898-092C-4E5C-8211-AE0E65C26106}"/>
              </a:ext>
            </a:extLst>
          </p:cNvPr>
          <p:cNvGraphicFramePr>
            <a:graphicFrameLocks noGrp="1"/>
          </p:cNvGraphicFramePr>
          <p:nvPr>
            <p:extLst>
              <p:ext uri="{D42A27DB-BD31-4B8C-83A1-F6EECF244321}">
                <p14:modId xmlns:p14="http://schemas.microsoft.com/office/powerpoint/2010/main" val="2458568519"/>
              </p:ext>
            </p:extLst>
          </p:nvPr>
        </p:nvGraphicFramePr>
        <p:xfrm>
          <a:off x="0" y="1097280"/>
          <a:ext cx="5866827" cy="2529840"/>
        </p:xfrm>
        <a:graphic>
          <a:graphicData uri="http://schemas.openxmlformats.org/drawingml/2006/table">
            <a:tbl>
              <a:tblPr firstRow="1" bandRow="1">
                <a:tableStyleId>{D7AC3CCA-C797-4891-BE02-D94E43425B78}</a:tableStyleId>
              </a:tblPr>
              <a:tblGrid>
                <a:gridCol w="1637948">
                  <a:extLst>
                    <a:ext uri="{9D8B030D-6E8A-4147-A177-3AD203B41FA5}">
                      <a16:colId xmlns:a16="http://schemas.microsoft.com/office/drawing/2014/main" val="1025082934"/>
                    </a:ext>
                  </a:extLst>
                </a:gridCol>
                <a:gridCol w="4228879">
                  <a:extLst>
                    <a:ext uri="{9D8B030D-6E8A-4147-A177-3AD203B41FA5}">
                      <a16:colId xmlns:a16="http://schemas.microsoft.com/office/drawing/2014/main" val="2227236592"/>
                    </a:ext>
                  </a:extLst>
                </a:gridCol>
              </a:tblGrid>
              <a:tr h="122437">
                <a:tc gridSpan="2">
                  <a:txBody>
                    <a:bodyPr/>
                    <a:lstStyle/>
                    <a:p>
                      <a:pPr algn="ctr"/>
                      <a:r>
                        <a:rPr lang="en-GB" dirty="0"/>
                        <a:t>Key Vocabulary</a:t>
                      </a:r>
                    </a:p>
                  </a:txBody>
                  <a:tcPr>
                    <a:solidFill>
                      <a:schemeClr val="bg1"/>
                    </a:solidFill>
                  </a:tcPr>
                </a:tc>
                <a:tc hMerge="1">
                  <a:txBody>
                    <a:bodyPr/>
                    <a:lstStyle/>
                    <a:p>
                      <a:endParaRPr lang="en-GB" dirty="0"/>
                    </a:p>
                  </a:txBody>
                  <a:tcPr/>
                </a:tc>
                <a:extLst>
                  <a:ext uri="{0D108BD9-81ED-4DB2-BD59-A6C34878D82A}">
                    <a16:rowId xmlns:a16="http://schemas.microsoft.com/office/drawing/2014/main" val="1658593480"/>
                  </a:ext>
                </a:extLst>
              </a:tr>
              <a:tr h="249028">
                <a:tc>
                  <a:txBody>
                    <a:bodyPr/>
                    <a:lstStyle/>
                    <a:p>
                      <a:pPr algn="l"/>
                      <a:r>
                        <a:rPr lang="en-GB" sz="1200" dirty="0"/>
                        <a:t>anode</a:t>
                      </a:r>
                    </a:p>
                  </a:txBody>
                  <a:tcPr anchor="ctr">
                    <a:noFill/>
                  </a:tcPr>
                </a:tc>
                <a:tc>
                  <a:txBody>
                    <a:bodyPr/>
                    <a:lstStyle/>
                    <a:p>
                      <a:pPr algn="l"/>
                      <a:r>
                        <a:rPr lang="en-GB" sz="1000" dirty="0"/>
                        <a:t>The positive electrode where oxidation (loses electrons) happens in electrolysis</a:t>
                      </a:r>
                    </a:p>
                  </a:txBody>
                  <a:tcPr anchor="ctr">
                    <a:noFill/>
                  </a:tcPr>
                </a:tc>
                <a:extLst>
                  <a:ext uri="{0D108BD9-81ED-4DB2-BD59-A6C34878D82A}">
                    <a16:rowId xmlns:a16="http://schemas.microsoft.com/office/drawing/2014/main" val="4130066003"/>
                  </a:ext>
                </a:extLst>
              </a:tr>
              <a:tr h="121053">
                <a:tc>
                  <a:txBody>
                    <a:bodyPr/>
                    <a:lstStyle/>
                    <a:p>
                      <a:pPr algn="l"/>
                      <a:r>
                        <a:rPr lang="en-GB" sz="1200" dirty="0"/>
                        <a:t>cathode</a:t>
                      </a:r>
                    </a:p>
                  </a:txBody>
                  <a:tcPr anchor="ctr">
                    <a:noFill/>
                  </a:tcPr>
                </a:tc>
                <a:tc>
                  <a:txBody>
                    <a:bodyPr/>
                    <a:lstStyle/>
                    <a:p>
                      <a:pPr algn="l"/>
                      <a:r>
                        <a:rPr lang="en-GB" sz="1000" dirty="0"/>
                        <a:t>The negative electrode where reduction (gains electrons) happens in electrolysis</a:t>
                      </a:r>
                    </a:p>
                  </a:txBody>
                  <a:tcPr anchor="ctr">
                    <a:noFill/>
                  </a:tcPr>
                </a:tc>
                <a:extLst>
                  <a:ext uri="{0D108BD9-81ED-4DB2-BD59-A6C34878D82A}">
                    <a16:rowId xmlns:a16="http://schemas.microsoft.com/office/drawing/2014/main" val="1621936614"/>
                  </a:ext>
                </a:extLst>
              </a:tr>
              <a:tr h="0">
                <a:tc>
                  <a:txBody>
                    <a:bodyPr/>
                    <a:lstStyle/>
                    <a:p>
                      <a:pPr algn="l"/>
                      <a:r>
                        <a:rPr lang="en-GB" sz="1200" dirty="0"/>
                        <a:t>discharge</a:t>
                      </a:r>
                    </a:p>
                  </a:txBody>
                  <a:tcPr anchor="ctr">
                    <a:noFill/>
                  </a:tcPr>
                </a:tc>
                <a:tc>
                  <a:txBody>
                    <a:bodyPr/>
                    <a:lstStyle/>
                    <a:p>
                      <a:pPr algn="l"/>
                      <a:r>
                        <a:rPr lang="en-US" sz="1000" b="0" i="0" u="none" strike="noStrike" kern="1200" baseline="0" dirty="0">
                          <a:solidFill>
                            <a:schemeClr val="dk1"/>
                          </a:solidFill>
                          <a:latin typeface="+mn-lt"/>
                          <a:ea typeface="+mn-ea"/>
                          <a:cs typeface="+mn-cs"/>
                        </a:rPr>
                        <a:t>To become neutral by losing or gaining electrons</a:t>
                      </a:r>
                    </a:p>
                  </a:txBody>
                  <a:tcPr anchor="ctr">
                    <a:noFill/>
                  </a:tcPr>
                </a:tc>
                <a:extLst>
                  <a:ext uri="{0D108BD9-81ED-4DB2-BD59-A6C34878D82A}">
                    <a16:rowId xmlns:a16="http://schemas.microsoft.com/office/drawing/2014/main" val="156412785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electrode</a:t>
                      </a:r>
                    </a:p>
                  </a:txBody>
                  <a:tcPr anchor="ctr">
                    <a:noFill/>
                  </a:tcPr>
                </a:tc>
                <a:tc>
                  <a:txBody>
                    <a:bodyPr/>
                    <a:lstStyle/>
                    <a:p>
                      <a:pPr algn="l"/>
                      <a:r>
                        <a:rPr lang="en-US" sz="1000" b="0" i="0" u="none" strike="noStrike" kern="1200" baseline="0" dirty="0">
                          <a:solidFill>
                            <a:schemeClr val="dk1"/>
                          </a:solidFill>
                          <a:latin typeface="+mn-lt"/>
                          <a:ea typeface="+mn-ea"/>
                          <a:cs typeface="+mn-cs"/>
                        </a:rPr>
                        <a:t>The conductive rods</a:t>
                      </a:r>
                    </a:p>
                  </a:txBody>
                  <a:tcPr anchor="ctr">
                    <a:noFill/>
                  </a:tcPr>
                </a:tc>
                <a:extLst>
                  <a:ext uri="{0D108BD9-81ED-4DB2-BD59-A6C34878D82A}">
                    <a16:rowId xmlns:a16="http://schemas.microsoft.com/office/drawing/2014/main" val="2773905878"/>
                  </a:ext>
                </a:extLst>
              </a:tr>
              <a:tr h="0">
                <a:tc>
                  <a:txBody>
                    <a:bodyPr/>
                    <a:lstStyle/>
                    <a:p>
                      <a:pPr algn="l"/>
                      <a:r>
                        <a:rPr lang="en-GB" sz="1200" dirty="0"/>
                        <a:t>electrolysis</a:t>
                      </a:r>
                    </a:p>
                  </a:txBody>
                  <a:tcPr anchor="ctr">
                    <a:noFill/>
                  </a:tcPr>
                </a:tc>
                <a:tc>
                  <a:txBody>
                    <a:bodyPr/>
                    <a:lstStyle/>
                    <a:p>
                      <a:pPr algn="l"/>
                      <a:r>
                        <a:rPr lang="en-US" sz="1000" b="0" i="0" u="none" strike="noStrike" kern="1200" baseline="0" dirty="0">
                          <a:solidFill>
                            <a:schemeClr val="dk1"/>
                          </a:solidFill>
                          <a:latin typeface="+mn-lt"/>
                          <a:ea typeface="+mn-ea"/>
                          <a:cs typeface="+mn-cs"/>
                        </a:rPr>
                        <a:t>Ionic compounds being decomposed using electricity</a:t>
                      </a:r>
                    </a:p>
                  </a:txBody>
                  <a:tcPr anchor="ctr">
                    <a:noFill/>
                  </a:tcPr>
                </a:tc>
                <a:extLst>
                  <a:ext uri="{0D108BD9-81ED-4DB2-BD59-A6C34878D82A}">
                    <a16:rowId xmlns:a16="http://schemas.microsoft.com/office/drawing/2014/main" val="1159217097"/>
                  </a:ext>
                </a:extLst>
              </a:tr>
              <a:tr h="237627">
                <a:tc>
                  <a:txBody>
                    <a:bodyPr/>
                    <a:lstStyle/>
                    <a:p>
                      <a:pPr algn="l"/>
                      <a:r>
                        <a:rPr lang="en-GB" sz="1200" dirty="0"/>
                        <a:t>electrolyte</a:t>
                      </a:r>
                    </a:p>
                  </a:txBody>
                  <a:tcPr anchor="ctr">
                    <a:noFill/>
                  </a:tcPr>
                </a:tc>
                <a:tc>
                  <a:txBody>
                    <a:bodyPr/>
                    <a:lstStyle/>
                    <a:p>
                      <a:pPr algn="l"/>
                      <a:r>
                        <a:rPr lang="en-US" sz="1000" b="0" i="0" u="none" strike="noStrike" kern="1200" baseline="0" dirty="0">
                          <a:solidFill>
                            <a:schemeClr val="dk1"/>
                          </a:solidFill>
                          <a:latin typeface="+mn-lt"/>
                          <a:ea typeface="+mn-ea"/>
                          <a:cs typeface="+mn-cs"/>
                        </a:rPr>
                        <a:t>An electricity conducting liquid</a:t>
                      </a:r>
                    </a:p>
                  </a:txBody>
                  <a:tcPr anchor="ctr">
                    <a:noFill/>
                  </a:tcPr>
                </a:tc>
                <a:extLst>
                  <a:ext uri="{0D108BD9-81ED-4DB2-BD59-A6C34878D82A}">
                    <a16:rowId xmlns:a16="http://schemas.microsoft.com/office/drawing/2014/main" val="10006"/>
                  </a:ext>
                </a:extLst>
              </a:tr>
              <a:tr h="185649">
                <a:tc>
                  <a:txBody>
                    <a:bodyPr/>
                    <a:lstStyle/>
                    <a:p>
                      <a:pPr algn="l"/>
                      <a:r>
                        <a:rPr lang="en-US" sz="1200" dirty="0"/>
                        <a:t>inert electrodes</a:t>
                      </a: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latin typeface="+mn-lt"/>
                          <a:ea typeface="+mn-ea"/>
                          <a:cs typeface="+mn-cs"/>
                        </a:rPr>
                        <a:t>These are </a:t>
                      </a:r>
                      <a:r>
                        <a:rPr lang="en-US" sz="1000" b="0" i="0" u="none" strike="noStrike" kern="1200" baseline="0" dirty="0" err="1">
                          <a:solidFill>
                            <a:schemeClr val="dk1"/>
                          </a:solidFill>
                          <a:latin typeface="+mn-lt"/>
                          <a:ea typeface="+mn-ea"/>
                          <a:cs typeface="+mn-cs"/>
                        </a:rPr>
                        <a:t>eletrodes</a:t>
                      </a:r>
                      <a:r>
                        <a:rPr lang="en-US" sz="1000" b="0" i="0" u="none" strike="noStrike" kern="1200" baseline="0" dirty="0">
                          <a:solidFill>
                            <a:schemeClr val="dk1"/>
                          </a:solidFill>
                          <a:latin typeface="+mn-lt"/>
                          <a:ea typeface="+mn-ea"/>
                          <a:cs typeface="+mn-cs"/>
                        </a:rPr>
                        <a:t> that do not react but allow electrolysis to happen</a:t>
                      </a:r>
                    </a:p>
                  </a:txBody>
                  <a:tcPr anchor="ctr">
                    <a:noFill/>
                  </a:tcPr>
                </a:tc>
                <a:extLst>
                  <a:ext uri="{0D108BD9-81ED-4DB2-BD59-A6C34878D82A}">
                    <a16:rowId xmlns:a16="http://schemas.microsoft.com/office/drawing/2014/main" val="1505549823"/>
                  </a:ext>
                </a:extLst>
              </a:tr>
            </a:tbl>
          </a:graphicData>
        </a:graphic>
      </p:graphicFrame>
      <p:sp>
        <p:nvSpPr>
          <p:cNvPr id="8" name="Rectangle: Rounded Corners 7">
            <a:extLst>
              <a:ext uri="{FF2B5EF4-FFF2-40B4-BE49-F238E27FC236}">
                <a16:creationId xmlns:a16="http://schemas.microsoft.com/office/drawing/2014/main" id="{D518D121-F86C-4BCE-ACAD-D969F9022FF6}"/>
              </a:ext>
            </a:extLst>
          </p:cNvPr>
          <p:cNvSpPr/>
          <p:nvPr/>
        </p:nvSpPr>
        <p:spPr>
          <a:xfrm>
            <a:off x="1082180" y="0"/>
            <a:ext cx="696286" cy="224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Core focus</a:t>
            </a:r>
          </a:p>
        </p:txBody>
      </p:sp>
      <p:sp>
        <p:nvSpPr>
          <p:cNvPr id="12" name="Rectangle: Rounded Corners 11">
            <a:extLst>
              <a:ext uri="{FF2B5EF4-FFF2-40B4-BE49-F238E27FC236}">
                <a16:creationId xmlns:a16="http://schemas.microsoft.com/office/drawing/2014/main" id="{34C53D13-8FCD-4467-BAA7-E16653DC50EC}"/>
              </a:ext>
            </a:extLst>
          </p:cNvPr>
          <p:cNvSpPr/>
          <p:nvPr/>
        </p:nvSpPr>
        <p:spPr>
          <a:xfrm>
            <a:off x="1082180" y="242546"/>
            <a:ext cx="696286" cy="2249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All learners</a:t>
            </a:r>
          </a:p>
        </p:txBody>
      </p:sp>
      <p:sp>
        <p:nvSpPr>
          <p:cNvPr id="13" name="Rectangle: Rounded Corners 12">
            <a:extLst>
              <a:ext uri="{FF2B5EF4-FFF2-40B4-BE49-F238E27FC236}">
                <a16:creationId xmlns:a16="http://schemas.microsoft.com/office/drawing/2014/main" id="{BAB244D8-4E2F-49E4-8B48-B73E80CC93AC}"/>
              </a:ext>
            </a:extLst>
          </p:cNvPr>
          <p:cNvSpPr/>
          <p:nvPr/>
        </p:nvSpPr>
        <p:spPr>
          <a:xfrm>
            <a:off x="1082180" y="488897"/>
            <a:ext cx="696286" cy="22494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HT only</a:t>
            </a:r>
          </a:p>
        </p:txBody>
      </p:sp>
      <p:sp>
        <p:nvSpPr>
          <p:cNvPr id="14" name="Rectangle: Rounded Corners 13">
            <a:extLst>
              <a:ext uri="{FF2B5EF4-FFF2-40B4-BE49-F238E27FC236}">
                <a16:creationId xmlns:a16="http://schemas.microsoft.com/office/drawing/2014/main" id="{56DDE5D0-63FC-42E9-9468-38011D27D6D9}"/>
              </a:ext>
            </a:extLst>
          </p:cNvPr>
          <p:cNvSpPr/>
          <p:nvPr/>
        </p:nvSpPr>
        <p:spPr>
          <a:xfrm>
            <a:off x="1082180" y="732984"/>
            <a:ext cx="696286" cy="224946"/>
          </a:xfrm>
          <a:prstGeom prst="roundRect">
            <a:avLst/>
          </a:prstGeom>
          <a:solidFill>
            <a:srgbClr val="FFCF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Triple science only</a:t>
            </a:r>
          </a:p>
        </p:txBody>
      </p:sp>
      <p:sp>
        <p:nvSpPr>
          <p:cNvPr id="23" name="Rectangle: Rounded Corners 22">
            <a:extLst>
              <a:ext uri="{FF2B5EF4-FFF2-40B4-BE49-F238E27FC236}">
                <a16:creationId xmlns:a16="http://schemas.microsoft.com/office/drawing/2014/main" id="{C708DC2C-8FDD-44E8-8E0D-AE57DB8FAA93}"/>
              </a:ext>
            </a:extLst>
          </p:cNvPr>
          <p:cNvSpPr/>
          <p:nvPr/>
        </p:nvSpPr>
        <p:spPr>
          <a:xfrm>
            <a:off x="5909776" y="44743"/>
            <a:ext cx="6282223" cy="3601592"/>
          </a:xfrm>
          <a:prstGeom prst="roundRect">
            <a:avLst>
              <a:gd name="adj" fmla="val 875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u="sng" dirty="0">
                <a:solidFill>
                  <a:schemeClr val="tx1"/>
                </a:solidFill>
              </a:rPr>
              <a:t>Electrolysis</a:t>
            </a:r>
          </a:p>
          <a:p>
            <a:r>
              <a:rPr lang="en-AU" sz="1200" dirty="0">
                <a:solidFill>
                  <a:schemeClr val="tx1"/>
                </a:solidFill>
              </a:rPr>
              <a:t>Passing an electric current through electrolytes causes the ions to move to the electrodes. Positively charged ions move to the negative electrode (the cathode), and negatively charged ions move to the positive electrode (the anode). </a:t>
            </a:r>
          </a:p>
          <a:p>
            <a:r>
              <a:rPr lang="en-AU" sz="1200" dirty="0">
                <a:solidFill>
                  <a:schemeClr val="tx1"/>
                </a:solidFill>
              </a:rPr>
              <a:t>Ions are discharged at the electrodes producing elements. </a:t>
            </a:r>
          </a:p>
          <a:p>
            <a:r>
              <a:rPr lang="en-AU" sz="1200" dirty="0">
                <a:solidFill>
                  <a:schemeClr val="tx1"/>
                </a:solidFill>
              </a:rPr>
              <a:t>This process is called electrolysis.</a:t>
            </a:r>
          </a:p>
          <a:p>
            <a:endParaRPr lang="en-GB" sz="1200" dirty="0">
              <a:solidFill>
                <a:schemeClr val="tx1"/>
              </a:solidFill>
            </a:endParaRPr>
          </a:p>
          <a:p>
            <a:r>
              <a:rPr lang="en-GB" sz="1200" dirty="0">
                <a:solidFill>
                  <a:schemeClr val="tx1"/>
                </a:solidFill>
              </a:rPr>
              <a:t>The metal ions (positive ions) move to </a:t>
            </a:r>
          </a:p>
          <a:p>
            <a:r>
              <a:rPr lang="en-GB" sz="1200" dirty="0">
                <a:solidFill>
                  <a:schemeClr val="tx1"/>
                </a:solidFill>
              </a:rPr>
              <a:t>the negative electrode (cathode) and </a:t>
            </a:r>
          </a:p>
          <a:p>
            <a:r>
              <a:rPr lang="en-GB" sz="1200" dirty="0">
                <a:solidFill>
                  <a:schemeClr val="tx1"/>
                </a:solidFill>
              </a:rPr>
              <a:t>gain electrons. The metal is formed.</a:t>
            </a:r>
          </a:p>
        </p:txBody>
      </p:sp>
      <p:sp>
        <p:nvSpPr>
          <p:cNvPr id="26" name="Rectangle: Rounded Corners 25">
            <a:extLst>
              <a:ext uri="{FF2B5EF4-FFF2-40B4-BE49-F238E27FC236}">
                <a16:creationId xmlns:a16="http://schemas.microsoft.com/office/drawing/2014/main" id="{39D4CDF9-B236-4C52-A250-E99200652569}"/>
              </a:ext>
            </a:extLst>
          </p:cNvPr>
          <p:cNvSpPr/>
          <p:nvPr/>
        </p:nvSpPr>
        <p:spPr>
          <a:xfrm>
            <a:off x="4601980" y="3691012"/>
            <a:ext cx="3957404" cy="30292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u="sng" dirty="0">
                <a:solidFill>
                  <a:schemeClr val="tx1"/>
                </a:solidFill>
              </a:rPr>
              <a:t>Extraction of metals</a:t>
            </a:r>
          </a:p>
          <a:p>
            <a:pPr marL="171450" indent="-171450">
              <a:buFont typeface="Arial" panose="020B0604020202020204" pitchFamily="34" charset="0"/>
              <a:buChar char="•"/>
            </a:pPr>
            <a:r>
              <a:rPr lang="en-AU" sz="1200" dirty="0">
                <a:solidFill>
                  <a:schemeClr val="tx1"/>
                </a:solidFill>
              </a:rPr>
              <a:t>Metals can be extracted from molten compounds using electrolysis.</a:t>
            </a:r>
          </a:p>
          <a:p>
            <a:pPr marL="171450" indent="-171450">
              <a:buFont typeface="Arial" panose="020B0604020202020204" pitchFamily="34" charset="0"/>
              <a:buChar char="•"/>
            </a:pPr>
            <a:r>
              <a:rPr lang="en-AU" sz="1200" dirty="0">
                <a:solidFill>
                  <a:schemeClr val="tx1"/>
                </a:solidFill>
              </a:rPr>
              <a:t>Electrolysis is used if the metal is too reactive to be extracted by reduction with carbon or if the metal reacts with carbon. Large amounts of energy are used in the extraction process to melt the compounds and to produce the electrical current.</a:t>
            </a:r>
          </a:p>
          <a:p>
            <a:pPr marL="171450" indent="-171450">
              <a:buFont typeface="Arial" panose="020B0604020202020204" pitchFamily="34" charset="0"/>
              <a:buChar char="•"/>
            </a:pPr>
            <a:r>
              <a:rPr lang="en-AU" sz="1200" dirty="0">
                <a:solidFill>
                  <a:schemeClr val="tx1"/>
                </a:solidFill>
              </a:rPr>
              <a:t>Aluminium is manufactured by the electrolysis of a molten mixture of aluminium oxide and cryolite using carbon as the positive electrode (anode).</a:t>
            </a:r>
          </a:p>
          <a:p>
            <a:pPr marL="171450" indent="-171450">
              <a:buFont typeface="Arial" panose="020B0604020202020204" pitchFamily="34" charset="0"/>
              <a:buChar char="•"/>
            </a:pPr>
            <a:endParaRPr lang="en-AU" sz="1200" dirty="0">
              <a:solidFill>
                <a:schemeClr val="tx1"/>
              </a:solidFill>
            </a:endParaRPr>
          </a:p>
          <a:p>
            <a:pPr marL="171450" indent="-171450">
              <a:buFont typeface="Arial" panose="020B0604020202020204" pitchFamily="34" charset="0"/>
              <a:buChar char="•"/>
            </a:pPr>
            <a:r>
              <a:rPr lang="en-AU" sz="1200" dirty="0">
                <a:solidFill>
                  <a:schemeClr val="tx1"/>
                </a:solidFill>
              </a:rPr>
              <a:t>The positive electrode must be continually replaced because the oxygen gas produced reacts with the carbon to turn it into carbon dioxide gas.</a:t>
            </a:r>
          </a:p>
          <a:p>
            <a:endParaRPr lang="en-GB" sz="1200" b="1" u="sng" dirty="0">
              <a:solidFill>
                <a:schemeClr val="tx1"/>
              </a:solidFill>
            </a:endParaRPr>
          </a:p>
        </p:txBody>
      </p:sp>
      <p:sp>
        <p:nvSpPr>
          <p:cNvPr id="28" name="Rectangle: Rounded Corners 25">
            <a:extLst>
              <a:ext uri="{FF2B5EF4-FFF2-40B4-BE49-F238E27FC236}">
                <a16:creationId xmlns:a16="http://schemas.microsoft.com/office/drawing/2014/main" id="{39D4CDF9-B236-4C52-A250-E99200652569}"/>
              </a:ext>
            </a:extLst>
          </p:cNvPr>
          <p:cNvSpPr/>
          <p:nvPr/>
        </p:nvSpPr>
        <p:spPr>
          <a:xfrm>
            <a:off x="8673004" y="3709590"/>
            <a:ext cx="3518996" cy="3103667"/>
          </a:xfrm>
          <a:prstGeom prst="roundRect">
            <a:avLst>
              <a:gd name="adj" fmla="val 74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u="sng" dirty="0">
                <a:solidFill>
                  <a:schemeClr val="tx1"/>
                </a:solidFill>
              </a:rPr>
              <a:t>Electrolysis of Molten ionic compounds</a:t>
            </a:r>
          </a:p>
          <a:p>
            <a:r>
              <a:rPr lang="en-AU" sz="1200" dirty="0">
                <a:solidFill>
                  <a:schemeClr val="tx1"/>
                </a:solidFill>
              </a:rPr>
              <a:t>When a simple ionic compound (</a:t>
            </a:r>
            <a:r>
              <a:rPr lang="en-AU" sz="1200" dirty="0" err="1">
                <a:solidFill>
                  <a:schemeClr val="tx1"/>
                </a:solidFill>
              </a:rPr>
              <a:t>eg</a:t>
            </a:r>
            <a:r>
              <a:rPr lang="en-AU" sz="1200" dirty="0">
                <a:solidFill>
                  <a:schemeClr val="tx1"/>
                </a:solidFill>
              </a:rPr>
              <a:t> lead bromide) is electrolysed in</a:t>
            </a:r>
          </a:p>
          <a:p>
            <a:r>
              <a:rPr lang="en-AU" sz="1200" dirty="0">
                <a:solidFill>
                  <a:schemeClr val="tx1"/>
                </a:solidFill>
              </a:rPr>
              <a:t>the molten state using inert electrodes, the metal (lead) is produced </a:t>
            </a:r>
          </a:p>
          <a:p>
            <a:r>
              <a:rPr lang="en-AU" sz="1200" dirty="0">
                <a:solidFill>
                  <a:schemeClr val="tx1"/>
                </a:solidFill>
              </a:rPr>
              <a:t>at the cathode and the </a:t>
            </a:r>
          </a:p>
          <a:p>
            <a:r>
              <a:rPr lang="en-AU" sz="1200" dirty="0">
                <a:solidFill>
                  <a:schemeClr val="tx1"/>
                </a:solidFill>
              </a:rPr>
              <a:t>non-metal (bromine) </a:t>
            </a:r>
          </a:p>
          <a:p>
            <a:r>
              <a:rPr lang="en-AU" sz="1200" dirty="0">
                <a:solidFill>
                  <a:schemeClr val="tx1"/>
                </a:solidFill>
              </a:rPr>
              <a:t>is produced at the </a:t>
            </a:r>
          </a:p>
          <a:p>
            <a:r>
              <a:rPr lang="en-AU" sz="1200" dirty="0">
                <a:solidFill>
                  <a:schemeClr val="tx1"/>
                </a:solidFill>
              </a:rPr>
              <a:t>anode.</a:t>
            </a:r>
          </a:p>
          <a:p>
            <a:endParaRPr lang="en-GB" b="1" u="sng" dirty="0">
              <a:solidFill>
                <a:schemeClr val="tx1"/>
              </a:solidFill>
            </a:endParaRPr>
          </a:p>
        </p:txBody>
      </p:sp>
      <p:sp>
        <p:nvSpPr>
          <p:cNvPr id="16" name="Rectangle: Rounded Corners 25">
            <a:extLst>
              <a:ext uri="{FF2B5EF4-FFF2-40B4-BE49-F238E27FC236}">
                <a16:creationId xmlns:a16="http://schemas.microsoft.com/office/drawing/2014/main" id="{D8A38E44-1069-1D45-B72A-D49CEAF57F7A}"/>
              </a:ext>
            </a:extLst>
          </p:cNvPr>
          <p:cNvSpPr/>
          <p:nvPr/>
        </p:nvSpPr>
        <p:spPr>
          <a:xfrm>
            <a:off x="127000" y="3696795"/>
            <a:ext cx="4361359" cy="30292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u="sng" dirty="0">
                <a:solidFill>
                  <a:schemeClr val="tx1"/>
                </a:solidFill>
              </a:rPr>
              <a:t>Ions free to move (MOLTEN or AQUEOUS)</a:t>
            </a:r>
          </a:p>
          <a:p>
            <a:r>
              <a:rPr lang="en-AU" sz="1200" dirty="0">
                <a:solidFill>
                  <a:schemeClr val="tx1"/>
                </a:solidFill>
              </a:rPr>
              <a:t>When an ionic compound is </a:t>
            </a:r>
          </a:p>
          <a:p>
            <a:r>
              <a:rPr lang="en-AU" sz="1200" dirty="0">
                <a:solidFill>
                  <a:schemeClr val="tx1"/>
                </a:solidFill>
              </a:rPr>
              <a:t>melted or dissolved in water, the </a:t>
            </a:r>
          </a:p>
          <a:p>
            <a:r>
              <a:rPr lang="en-AU" sz="1200" b="1" u="sng" dirty="0">
                <a:solidFill>
                  <a:schemeClr val="tx1"/>
                </a:solidFill>
              </a:rPr>
              <a:t>ions are free to move</a:t>
            </a:r>
            <a:r>
              <a:rPr lang="en-AU" sz="1200" dirty="0">
                <a:solidFill>
                  <a:schemeClr val="tx1"/>
                </a:solidFill>
              </a:rPr>
              <a:t> about </a:t>
            </a:r>
          </a:p>
          <a:p>
            <a:r>
              <a:rPr lang="en-AU" sz="1200" dirty="0">
                <a:solidFill>
                  <a:schemeClr val="tx1"/>
                </a:solidFill>
              </a:rPr>
              <a:t>within the liquid or solution. </a:t>
            </a:r>
          </a:p>
          <a:p>
            <a:endParaRPr lang="en-AU" sz="1200" dirty="0">
              <a:solidFill>
                <a:schemeClr val="tx1"/>
              </a:solidFill>
            </a:endParaRPr>
          </a:p>
          <a:p>
            <a:r>
              <a:rPr lang="en-AU" sz="1200" dirty="0">
                <a:solidFill>
                  <a:schemeClr val="tx1"/>
                </a:solidFill>
              </a:rPr>
              <a:t>These liquids and solutions are </a:t>
            </a:r>
          </a:p>
          <a:p>
            <a:r>
              <a:rPr lang="en-AU" sz="1200" dirty="0">
                <a:solidFill>
                  <a:schemeClr val="tx1"/>
                </a:solidFill>
              </a:rPr>
              <a:t>able to conduct electricity and </a:t>
            </a:r>
          </a:p>
          <a:p>
            <a:r>
              <a:rPr lang="en-AU" sz="1200" dirty="0">
                <a:solidFill>
                  <a:schemeClr val="tx1"/>
                </a:solidFill>
              </a:rPr>
              <a:t>are called electrolytes.</a:t>
            </a:r>
          </a:p>
          <a:p>
            <a:endParaRPr lang="en-AU" sz="1200" dirty="0">
              <a:solidFill>
                <a:schemeClr val="tx1"/>
              </a:solidFill>
            </a:endParaRPr>
          </a:p>
          <a:p>
            <a:endParaRPr lang="en-GB" dirty="0">
              <a:solidFill>
                <a:schemeClr val="tx1"/>
              </a:solidFill>
            </a:endParaRPr>
          </a:p>
        </p:txBody>
      </p:sp>
      <p:pic>
        <p:nvPicPr>
          <p:cNvPr id="19" name="Picture 18">
            <a:extLst>
              <a:ext uri="{FF2B5EF4-FFF2-40B4-BE49-F238E27FC236}">
                <a16:creationId xmlns:a16="http://schemas.microsoft.com/office/drawing/2014/main" id="{FF249880-5BAD-0444-8913-56317C0F78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0821" y="4946753"/>
            <a:ext cx="1771333" cy="1803249"/>
          </a:xfrm>
          <a:prstGeom prst="rect">
            <a:avLst/>
          </a:prstGeom>
        </p:spPr>
      </p:pic>
      <p:pic>
        <p:nvPicPr>
          <p:cNvPr id="21" name="Picture 20">
            <a:extLst>
              <a:ext uri="{FF2B5EF4-FFF2-40B4-BE49-F238E27FC236}">
                <a16:creationId xmlns:a16="http://schemas.microsoft.com/office/drawing/2014/main" id="{7FF116A2-FE70-924E-9045-C45F736A15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07377" y="1283157"/>
            <a:ext cx="3524777" cy="2169093"/>
          </a:xfrm>
          <a:prstGeom prst="rect">
            <a:avLst/>
          </a:prstGeom>
        </p:spPr>
      </p:pic>
      <p:pic>
        <p:nvPicPr>
          <p:cNvPr id="24" name="Picture 23">
            <a:extLst>
              <a:ext uri="{FF2B5EF4-FFF2-40B4-BE49-F238E27FC236}">
                <a16:creationId xmlns:a16="http://schemas.microsoft.com/office/drawing/2014/main" id="{D65427E5-23CA-C546-A8EC-05D56EF48B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39442" y="4256908"/>
            <a:ext cx="1760199" cy="2340883"/>
          </a:xfrm>
          <a:prstGeom prst="rect">
            <a:avLst/>
          </a:prstGeom>
        </p:spPr>
      </p:pic>
    </p:spTree>
    <p:extLst>
      <p:ext uri="{BB962C8B-B14F-4D97-AF65-F5344CB8AC3E}">
        <p14:creationId xmlns:p14="http://schemas.microsoft.com/office/powerpoint/2010/main" val="219940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 Marks Academy">
            <a:hlinkClick r:id="rId2"/>
            <a:extLst>
              <a:ext uri="{FF2B5EF4-FFF2-40B4-BE49-F238E27FC236}">
                <a16:creationId xmlns:a16="http://schemas.microsoft.com/office/drawing/2014/main" id="{9FA142ED-441E-46F7-9DAF-EAB9EE21EEA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63895" cy="696243"/>
          </a:xfrm>
          <a:prstGeom prst="rect">
            <a:avLst/>
          </a:prstGeom>
          <a:noFill/>
          <a:ln>
            <a:noFill/>
          </a:ln>
        </p:spPr>
      </p:pic>
      <p:sp>
        <p:nvSpPr>
          <p:cNvPr id="6" name="Rectangle: Rounded Corners 5">
            <a:extLst>
              <a:ext uri="{FF2B5EF4-FFF2-40B4-BE49-F238E27FC236}">
                <a16:creationId xmlns:a16="http://schemas.microsoft.com/office/drawing/2014/main" id="{7F44380D-0F8E-4726-B1F1-C7A405DD0A14}"/>
              </a:ext>
            </a:extLst>
          </p:cNvPr>
          <p:cNvSpPr/>
          <p:nvPr/>
        </p:nvSpPr>
        <p:spPr>
          <a:xfrm>
            <a:off x="1082180" y="0"/>
            <a:ext cx="696286" cy="224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 Core focus</a:t>
            </a:r>
          </a:p>
        </p:txBody>
      </p:sp>
      <p:sp>
        <p:nvSpPr>
          <p:cNvPr id="7" name="Rectangle: Rounded Corners 6">
            <a:extLst>
              <a:ext uri="{FF2B5EF4-FFF2-40B4-BE49-F238E27FC236}">
                <a16:creationId xmlns:a16="http://schemas.microsoft.com/office/drawing/2014/main" id="{4C92AC3C-1D82-4A8A-B416-954BAAD886EC}"/>
              </a:ext>
            </a:extLst>
          </p:cNvPr>
          <p:cNvSpPr/>
          <p:nvPr/>
        </p:nvSpPr>
        <p:spPr>
          <a:xfrm>
            <a:off x="1082180" y="242546"/>
            <a:ext cx="696286" cy="2249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All learners</a:t>
            </a:r>
          </a:p>
        </p:txBody>
      </p:sp>
      <p:sp>
        <p:nvSpPr>
          <p:cNvPr id="8" name="Rectangle: Rounded Corners 7">
            <a:extLst>
              <a:ext uri="{FF2B5EF4-FFF2-40B4-BE49-F238E27FC236}">
                <a16:creationId xmlns:a16="http://schemas.microsoft.com/office/drawing/2014/main" id="{88C7A9F6-D913-44CD-A926-E8976E10D1DE}"/>
              </a:ext>
            </a:extLst>
          </p:cNvPr>
          <p:cNvSpPr/>
          <p:nvPr/>
        </p:nvSpPr>
        <p:spPr>
          <a:xfrm>
            <a:off x="1814751" y="0"/>
            <a:ext cx="696286" cy="22494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HT only</a:t>
            </a:r>
          </a:p>
        </p:txBody>
      </p:sp>
      <p:sp>
        <p:nvSpPr>
          <p:cNvPr id="9" name="Rectangle: Rounded Corners 8">
            <a:extLst>
              <a:ext uri="{FF2B5EF4-FFF2-40B4-BE49-F238E27FC236}">
                <a16:creationId xmlns:a16="http://schemas.microsoft.com/office/drawing/2014/main" id="{E25410A8-E77F-4273-BD94-E54921D30B71}"/>
              </a:ext>
            </a:extLst>
          </p:cNvPr>
          <p:cNvSpPr/>
          <p:nvPr/>
        </p:nvSpPr>
        <p:spPr>
          <a:xfrm>
            <a:off x="1814751" y="268245"/>
            <a:ext cx="696286" cy="224946"/>
          </a:xfrm>
          <a:prstGeom prst="roundRect">
            <a:avLst/>
          </a:prstGeom>
          <a:solidFill>
            <a:srgbClr val="FFCF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Triple science only</a:t>
            </a:r>
          </a:p>
        </p:txBody>
      </p:sp>
      <p:sp>
        <p:nvSpPr>
          <p:cNvPr id="17" name="Rectangle: Rounded Corners 15">
            <a:extLst>
              <a:ext uri="{FF2B5EF4-FFF2-40B4-BE49-F238E27FC236}">
                <a16:creationId xmlns:a16="http://schemas.microsoft.com/office/drawing/2014/main" id="{20CAD369-BB46-48F7-9E43-2109EFD0F4D6}"/>
              </a:ext>
            </a:extLst>
          </p:cNvPr>
          <p:cNvSpPr>
            <a:spLocks/>
          </p:cNvSpPr>
          <p:nvPr/>
        </p:nvSpPr>
        <p:spPr>
          <a:xfrm>
            <a:off x="4856104" y="124201"/>
            <a:ext cx="7335896" cy="6661228"/>
          </a:xfrm>
          <a:prstGeom prst="roundRect">
            <a:avLst>
              <a:gd name="adj" fmla="val 451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u="sng" dirty="0">
                <a:solidFill>
                  <a:schemeClr val="tx1"/>
                </a:solidFill>
              </a:rPr>
              <a:t>Required Practical – Electrolysis of </a:t>
            </a:r>
            <a:r>
              <a:rPr lang="en-GB" sz="1600" b="1" u="sng" dirty="0" err="1">
                <a:solidFill>
                  <a:schemeClr val="tx1"/>
                </a:solidFill>
              </a:rPr>
              <a:t>Aquous</a:t>
            </a:r>
            <a:r>
              <a:rPr lang="en-GB" sz="1600" b="1" u="sng" dirty="0">
                <a:solidFill>
                  <a:schemeClr val="tx1"/>
                </a:solidFill>
              </a:rPr>
              <a:t> Solutions</a:t>
            </a:r>
            <a:endParaRPr lang="en-GB" sz="1600" dirty="0">
              <a:solidFill>
                <a:schemeClr val="tx1"/>
              </a:solidFill>
            </a:endParaRPr>
          </a:p>
          <a:p>
            <a:endParaRPr lang="en-GB" sz="1600" b="1" u="sng" dirty="0">
              <a:solidFill>
                <a:schemeClr val="tx1"/>
              </a:solidFill>
            </a:endParaRPr>
          </a:p>
          <a:p>
            <a:r>
              <a:rPr lang="en-GB" sz="1600" b="1" u="sng" dirty="0">
                <a:solidFill>
                  <a:schemeClr val="tx1"/>
                </a:solidFill>
              </a:rPr>
              <a:t>Diagrams </a:t>
            </a:r>
            <a:r>
              <a:rPr lang="en-GB" sz="1600" b="1" u="sng">
                <a:solidFill>
                  <a:schemeClr val="tx1"/>
                </a:solidFill>
              </a:rPr>
              <a:t>of Observations</a:t>
            </a:r>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endParaRPr lang="en-GB" sz="1600" b="1" u="sng" dirty="0">
              <a:solidFill>
                <a:schemeClr val="tx1"/>
              </a:solidFill>
            </a:endParaRPr>
          </a:p>
          <a:p>
            <a:r>
              <a:rPr lang="en-GB" sz="1600" b="1" u="sng" dirty="0">
                <a:solidFill>
                  <a:schemeClr val="tx1"/>
                </a:solidFill>
              </a:rPr>
              <a:t>Results Table</a:t>
            </a:r>
          </a:p>
        </p:txBody>
      </p:sp>
      <p:sp>
        <p:nvSpPr>
          <p:cNvPr id="18" name="Rectangle: Rounded Corners 15">
            <a:extLst>
              <a:ext uri="{FF2B5EF4-FFF2-40B4-BE49-F238E27FC236}">
                <a16:creationId xmlns:a16="http://schemas.microsoft.com/office/drawing/2014/main" id="{20CAD369-BB46-48F7-9E43-2109EFD0F4D6}"/>
              </a:ext>
            </a:extLst>
          </p:cNvPr>
          <p:cNvSpPr/>
          <p:nvPr/>
        </p:nvSpPr>
        <p:spPr>
          <a:xfrm>
            <a:off x="14393" y="602967"/>
            <a:ext cx="4819819" cy="2622981"/>
          </a:xfrm>
          <a:prstGeom prst="roundRect">
            <a:avLst/>
          </a:prstGeom>
          <a:solidFill>
            <a:srgbClr val="FFCFC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u="sng" dirty="0">
                <a:solidFill>
                  <a:schemeClr val="tx1"/>
                </a:solidFill>
              </a:rPr>
              <a:t>Writing Half-Equations</a:t>
            </a:r>
          </a:p>
          <a:p>
            <a:r>
              <a:rPr lang="en-AU" sz="1200" dirty="0">
                <a:solidFill>
                  <a:schemeClr val="tx1"/>
                </a:solidFill>
              </a:rPr>
              <a:t>During electrolysis, at the cathode (negative electrode), positively</a:t>
            </a:r>
          </a:p>
          <a:p>
            <a:r>
              <a:rPr lang="en-AU" sz="1200" dirty="0">
                <a:solidFill>
                  <a:schemeClr val="tx1"/>
                </a:solidFill>
              </a:rPr>
              <a:t>charged ions gain electrons and so the reactions are reductions.</a:t>
            </a:r>
          </a:p>
          <a:p>
            <a:r>
              <a:rPr lang="en-AU" sz="1200" dirty="0">
                <a:solidFill>
                  <a:schemeClr val="tx1"/>
                </a:solidFill>
              </a:rPr>
              <a:t>At the anode (positive electrode), negatively charged ions lose</a:t>
            </a:r>
          </a:p>
          <a:p>
            <a:r>
              <a:rPr lang="en-AU" sz="1200" dirty="0">
                <a:solidFill>
                  <a:schemeClr val="tx1"/>
                </a:solidFill>
              </a:rPr>
              <a:t>electrons and so the reactions are oxidations.</a:t>
            </a:r>
          </a:p>
          <a:p>
            <a:r>
              <a:rPr lang="en-AU" sz="1200" dirty="0">
                <a:solidFill>
                  <a:schemeClr val="tx1"/>
                </a:solidFill>
              </a:rPr>
              <a:t>Reactions at electrodes can be represented by half equations, for</a:t>
            </a:r>
          </a:p>
          <a:p>
            <a:r>
              <a:rPr lang="en-AU" sz="1200" dirty="0">
                <a:solidFill>
                  <a:schemeClr val="tx1"/>
                </a:solidFill>
              </a:rPr>
              <a:t>example:</a:t>
            </a:r>
          </a:p>
          <a:p>
            <a:r>
              <a:rPr lang="en-AU" sz="1200" dirty="0">
                <a:solidFill>
                  <a:schemeClr val="tx1"/>
                </a:solidFill>
              </a:rPr>
              <a:t>2H</a:t>
            </a:r>
            <a:r>
              <a:rPr lang="en-AU" sz="1200" baseline="30000" dirty="0">
                <a:solidFill>
                  <a:schemeClr val="tx1"/>
                </a:solidFill>
              </a:rPr>
              <a:t>+ </a:t>
            </a:r>
            <a:r>
              <a:rPr lang="en-AU" sz="1200" dirty="0">
                <a:solidFill>
                  <a:schemeClr val="tx1"/>
                </a:solidFill>
              </a:rPr>
              <a:t>+ 2e</a:t>
            </a:r>
            <a:r>
              <a:rPr lang="en-AU" sz="1200" baseline="30000" dirty="0">
                <a:solidFill>
                  <a:schemeClr val="tx1"/>
                </a:solidFill>
              </a:rPr>
              <a:t>-</a:t>
            </a:r>
            <a:r>
              <a:rPr lang="en-AU" sz="1200" dirty="0">
                <a:solidFill>
                  <a:schemeClr val="tx1"/>
                </a:solidFill>
              </a:rPr>
              <a:t> → H</a:t>
            </a:r>
            <a:r>
              <a:rPr lang="en-AU" sz="1200" baseline="-25000" dirty="0">
                <a:solidFill>
                  <a:schemeClr val="tx1"/>
                </a:solidFill>
              </a:rPr>
              <a:t>2</a:t>
            </a:r>
          </a:p>
          <a:p>
            <a:r>
              <a:rPr lang="en-AU" sz="1200" dirty="0">
                <a:solidFill>
                  <a:schemeClr val="tx1"/>
                </a:solidFill>
              </a:rPr>
              <a:t>and</a:t>
            </a:r>
          </a:p>
          <a:p>
            <a:r>
              <a:rPr lang="en-AU" sz="1200" dirty="0">
                <a:solidFill>
                  <a:schemeClr val="tx1"/>
                </a:solidFill>
              </a:rPr>
              <a:t>4OH</a:t>
            </a:r>
            <a:r>
              <a:rPr lang="en-AU" sz="1200" baseline="30000" dirty="0">
                <a:solidFill>
                  <a:schemeClr val="tx1"/>
                </a:solidFill>
              </a:rPr>
              <a:t>-</a:t>
            </a:r>
            <a:r>
              <a:rPr lang="en-AU" sz="1200" dirty="0">
                <a:solidFill>
                  <a:schemeClr val="tx1"/>
                </a:solidFill>
              </a:rPr>
              <a:t> → O</a:t>
            </a:r>
            <a:r>
              <a:rPr lang="en-AU" sz="1200" baseline="-25000" dirty="0">
                <a:solidFill>
                  <a:schemeClr val="tx1"/>
                </a:solidFill>
              </a:rPr>
              <a:t>2</a:t>
            </a:r>
            <a:r>
              <a:rPr lang="en-AU" sz="1200" dirty="0">
                <a:solidFill>
                  <a:schemeClr val="tx1"/>
                </a:solidFill>
              </a:rPr>
              <a:t> + 2H</a:t>
            </a:r>
            <a:r>
              <a:rPr lang="en-AU" sz="1200" baseline="-25000" dirty="0">
                <a:solidFill>
                  <a:schemeClr val="tx1"/>
                </a:solidFill>
              </a:rPr>
              <a:t>2</a:t>
            </a:r>
            <a:r>
              <a:rPr lang="en-AU" sz="1200" dirty="0">
                <a:solidFill>
                  <a:schemeClr val="tx1"/>
                </a:solidFill>
              </a:rPr>
              <a:t>O + 4e</a:t>
            </a:r>
            <a:r>
              <a:rPr lang="en-AU" sz="1200" baseline="30000" dirty="0">
                <a:solidFill>
                  <a:schemeClr val="tx1"/>
                </a:solidFill>
              </a:rPr>
              <a:t>-</a:t>
            </a:r>
            <a:endParaRPr lang="en-AU" sz="1200" dirty="0">
              <a:solidFill>
                <a:schemeClr val="tx1"/>
              </a:solidFill>
            </a:endParaRPr>
          </a:p>
          <a:p>
            <a:r>
              <a:rPr lang="en-AU" sz="1200" dirty="0">
                <a:solidFill>
                  <a:schemeClr val="tx1"/>
                </a:solidFill>
              </a:rPr>
              <a:t>or </a:t>
            </a:r>
          </a:p>
          <a:p>
            <a:r>
              <a:rPr lang="en-AU" sz="1200" dirty="0">
                <a:solidFill>
                  <a:schemeClr val="tx1"/>
                </a:solidFill>
              </a:rPr>
              <a:t>4OH</a:t>
            </a:r>
            <a:r>
              <a:rPr lang="en-AU" sz="1200" baseline="30000" dirty="0">
                <a:solidFill>
                  <a:schemeClr val="tx1"/>
                </a:solidFill>
              </a:rPr>
              <a:t>-</a:t>
            </a:r>
            <a:r>
              <a:rPr lang="en-AU" sz="1200" dirty="0">
                <a:solidFill>
                  <a:schemeClr val="tx1"/>
                </a:solidFill>
              </a:rPr>
              <a:t> – 4e- → O</a:t>
            </a:r>
            <a:r>
              <a:rPr lang="en-AU" sz="1200" baseline="-25000" dirty="0">
                <a:solidFill>
                  <a:schemeClr val="tx1"/>
                </a:solidFill>
              </a:rPr>
              <a:t>2</a:t>
            </a:r>
            <a:r>
              <a:rPr lang="en-AU" sz="1200" dirty="0">
                <a:solidFill>
                  <a:schemeClr val="tx1"/>
                </a:solidFill>
              </a:rPr>
              <a:t> + 2H</a:t>
            </a:r>
            <a:r>
              <a:rPr lang="en-AU" sz="1200" baseline="-25000" dirty="0">
                <a:solidFill>
                  <a:schemeClr val="tx1"/>
                </a:solidFill>
              </a:rPr>
              <a:t>2</a:t>
            </a:r>
            <a:r>
              <a:rPr lang="en-AU" sz="1200" dirty="0">
                <a:solidFill>
                  <a:schemeClr val="tx1"/>
                </a:solidFill>
              </a:rPr>
              <a:t>O</a:t>
            </a:r>
          </a:p>
          <a:p>
            <a:endParaRPr lang="en-GB" sz="1200" b="1" u="sng" dirty="0">
              <a:solidFill>
                <a:schemeClr val="tx1"/>
              </a:solidFill>
            </a:endParaRPr>
          </a:p>
          <a:p>
            <a:endParaRPr lang="en-GB" sz="1200" b="1" u="sng" dirty="0">
              <a:solidFill>
                <a:schemeClr val="tx1"/>
              </a:solidFill>
            </a:endParaRPr>
          </a:p>
          <a:p>
            <a:endParaRPr lang="en-GB" sz="1200" b="1" u="sng" dirty="0">
              <a:solidFill>
                <a:schemeClr val="tx1"/>
              </a:solidFill>
            </a:endParaRPr>
          </a:p>
        </p:txBody>
      </p:sp>
      <p:sp>
        <p:nvSpPr>
          <p:cNvPr id="31" name="Rectangle: Rounded Corners 15">
            <a:extLst>
              <a:ext uri="{FF2B5EF4-FFF2-40B4-BE49-F238E27FC236}">
                <a16:creationId xmlns:a16="http://schemas.microsoft.com/office/drawing/2014/main" id="{20CAD369-BB46-48F7-9E43-2109EFD0F4D6}"/>
              </a:ext>
            </a:extLst>
          </p:cNvPr>
          <p:cNvSpPr/>
          <p:nvPr/>
        </p:nvSpPr>
        <p:spPr>
          <a:xfrm>
            <a:off x="-7499" y="3429000"/>
            <a:ext cx="4819819" cy="335642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u="sng" dirty="0">
                <a:solidFill>
                  <a:schemeClr val="tx1"/>
                </a:solidFill>
              </a:rPr>
              <a:t>Electrolysis of </a:t>
            </a:r>
            <a:r>
              <a:rPr lang="en-GB" sz="1600" b="1" u="sng" dirty="0" err="1">
                <a:solidFill>
                  <a:schemeClr val="tx1"/>
                </a:solidFill>
              </a:rPr>
              <a:t>Aquous</a:t>
            </a:r>
            <a:r>
              <a:rPr lang="en-GB" sz="1600" b="1" u="sng" dirty="0">
                <a:solidFill>
                  <a:schemeClr val="tx1"/>
                </a:solidFill>
              </a:rPr>
              <a:t> Solutions</a:t>
            </a:r>
          </a:p>
          <a:p>
            <a:r>
              <a:rPr lang="en-AU" sz="1200" dirty="0">
                <a:solidFill>
                  <a:schemeClr val="tx1"/>
                </a:solidFill>
              </a:rPr>
              <a:t>The ions discharged when an aqueous solution is electrolysed using</a:t>
            </a:r>
          </a:p>
          <a:p>
            <a:r>
              <a:rPr lang="en-AU" sz="1200" dirty="0">
                <a:solidFill>
                  <a:schemeClr val="tx1"/>
                </a:solidFill>
              </a:rPr>
              <a:t>inert electrodes depend on the relative reactivity of the elements</a:t>
            </a:r>
          </a:p>
          <a:p>
            <a:r>
              <a:rPr lang="en-AU" sz="1200" dirty="0">
                <a:solidFill>
                  <a:schemeClr val="tx1"/>
                </a:solidFill>
              </a:rPr>
              <a:t>involved.</a:t>
            </a:r>
          </a:p>
          <a:p>
            <a:endParaRPr lang="en-AU" sz="1200" dirty="0">
              <a:solidFill>
                <a:schemeClr val="tx1"/>
              </a:solidFill>
            </a:endParaRPr>
          </a:p>
          <a:p>
            <a:r>
              <a:rPr lang="en-AU" sz="1200" b="1" i="1" dirty="0">
                <a:solidFill>
                  <a:schemeClr val="tx1"/>
                </a:solidFill>
              </a:rPr>
              <a:t>At the negative electrode (cathode), hydrogen is produced if the metal is more reactive than hydrogen.</a:t>
            </a:r>
          </a:p>
          <a:p>
            <a:endParaRPr lang="en-AU" sz="1200" dirty="0">
              <a:solidFill>
                <a:schemeClr val="tx1"/>
              </a:solidFill>
            </a:endParaRPr>
          </a:p>
          <a:p>
            <a:r>
              <a:rPr lang="en-AU" sz="1200" b="1" i="1" dirty="0">
                <a:solidFill>
                  <a:schemeClr val="tx1"/>
                </a:solidFill>
              </a:rPr>
              <a:t>At the positive electrode (anode), oxygen is produced unless the solution contains halide ions when the halogen is produced.</a:t>
            </a:r>
          </a:p>
          <a:p>
            <a:endParaRPr lang="en-AU" sz="1200" dirty="0">
              <a:solidFill>
                <a:schemeClr val="tx1"/>
              </a:solidFill>
            </a:endParaRPr>
          </a:p>
          <a:p>
            <a:r>
              <a:rPr lang="en-AU" sz="1200" dirty="0">
                <a:solidFill>
                  <a:schemeClr val="tx1"/>
                </a:solidFill>
              </a:rPr>
              <a:t>This happens because in the aqueous solution water molecules break down producing hydrogen ions and hydroxide ions that are</a:t>
            </a:r>
          </a:p>
          <a:p>
            <a:r>
              <a:rPr lang="en-AU" sz="1200" dirty="0">
                <a:solidFill>
                  <a:schemeClr val="tx1"/>
                </a:solidFill>
              </a:rPr>
              <a:t>discharged.</a:t>
            </a:r>
          </a:p>
          <a:p>
            <a:endParaRPr lang="en-GB" sz="1600" b="1" u="sng" dirty="0">
              <a:solidFill>
                <a:schemeClr val="tx1"/>
              </a:solidFill>
            </a:endParaRPr>
          </a:p>
          <a:p>
            <a:endParaRPr lang="en-GB" sz="1200" dirty="0">
              <a:solidFill>
                <a:schemeClr val="tx1"/>
              </a:solidFill>
            </a:endParaRPr>
          </a:p>
        </p:txBody>
      </p:sp>
      <p:pic>
        <p:nvPicPr>
          <p:cNvPr id="3" name="Picture 2" descr="A picture containing sitting, table, clock&#10;&#10;Description automatically generated">
            <a:extLst>
              <a:ext uri="{FF2B5EF4-FFF2-40B4-BE49-F238E27FC236}">
                <a16:creationId xmlns:a16="http://schemas.microsoft.com/office/drawing/2014/main" id="{34738D66-476C-C644-B3A9-DFCCB84A0E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1662" y="777301"/>
            <a:ext cx="3030511" cy="2651697"/>
          </a:xfrm>
          <a:prstGeom prst="rect">
            <a:avLst/>
          </a:prstGeom>
        </p:spPr>
      </p:pic>
      <p:pic>
        <p:nvPicPr>
          <p:cNvPr id="12" name="Picture 11">
            <a:extLst>
              <a:ext uri="{FF2B5EF4-FFF2-40B4-BE49-F238E27FC236}">
                <a16:creationId xmlns:a16="http://schemas.microsoft.com/office/drawing/2014/main" id="{19DFBE4A-47DD-B140-8EDC-C07595CDD1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4507" y="1048228"/>
            <a:ext cx="3868752" cy="2380770"/>
          </a:xfrm>
          <a:prstGeom prst="rect">
            <a:avLst/>
          </a:prstGeom>
        </p:spPr>
      </p:pic>
      <p:graphicFrame>
        <p:nvGraphicFramePr>
          <p:cNvPr id="2" name="Table 1">
            <a:extLst>
              <a:ext uri="{FF2B5EF4-FFF2-40B4-BE49-F238E27FC236}">
                <a16:creationId xmlns:a16="http://schemas.microsoft.com/office/drawing/2014/main" id="{A135EA0D-6C86-EC44-ABF4-9B60694CE97F}"/>
              </a:ext>
            </a:extLst>
          </p:cNvPr>
          <p:cNvGraphicFramePr>
            <a:graphicFrameLocks noGrp="1"/>
          </p:cNvGraphicFramePr>
          <p:nvPr>
            <p:extLst>
              <p:ext uri="{D42A27DB-BD31-4B8C-83A1-F6EECF244321}">
                <p14:modId xmlns:p14="http://schemas.microsoft.com/office/powerpoint/2010/main" val="738566242"/>
              </p:ext>
            </p:extLst>
          </p:nvPr>
        </p:nvGraphicFramePr>
        <p:xfrm>
          <a:off x="5399084" y="3945764"/>
          <a:ext cx="6210889" cy="2791024"/>
        </p:xfrm>
        <a:graphic>
          <a:graphicData uri="http://schemas.openxmlformats.org/drawingml/2006/table">
            <a:tbl>
              <a:tblPr firstRow="1" firstCol="1" bandRow="1"/>
              <a:tblGrid>
                <a:gridCol w="870628">
                  <a:extLst>
                    <a:ext uri="{9D8B030D-6E8A-4147-A177-3AD203B41FA5}">
                      <a16:colId xmlns:a16="http://schemas.microsoft.com/office/drawing/2014/main" val="882668398"/>
                    </a:ext>
                  </a:extLst>
                </a:gridCol>
                <a:gridCol w="1466904">
                  <a:extLst>
                    <a:ext uri="{9D8B030D-6E8A-4147-A177-3AD203B41FA5}">
                      <a16:colId xmlns:a16="http://schemas.microsoft.com/office/drawing/2014/main" val="3787304825"/>
                    </a:ext>
                  </a:extLst>
                </a:gridCol>
                <a:gridCol w="1017141">
                  <a:extLst>
                    <a:ext uri="{9D8B030D-6E8A-4147-A177-3AD203B41FA5}">
                      <a16:colId xmlns:a16="http://schemas.microsoft.com/office/drawing/2014/main" val="1914983315"/>
                    </a:ext>
                  </a:extLst>
                </a:gridCol>
                <a:gridCol w="1335641">
                  <a:extLst>
                    <a:ext uri="{9D8B030D-6E8A-4147-A177-3AD203B41FA5}">
                      <a16:colId xmlns:a16="http://schemas.microsoft.com/office/drawing/2014/main" val="4291490396"/>
                    </a:ext>
                  </a:extLst>
                </a:gridCol>
                <a:gridCol w="1520575">
                  <a:extLst>
                    <a:ext uri="{9D8B030D-6E8A-4147-A177-3AD203B41FA5}">
                      <a16:colId xmlns:a16="http://schemas.microsoft.com/office/drawing/2014/main" val="1982705399"/>
                    </a:ext>
                  </a:extLst>
                </a:gridCol>
              </a:tblGrid>
              <a:tr h="178255">
                <a:tc rowSpan="2">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Solution</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GB" sz="900" b="1"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Positive electrode (anode)</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lnSpc>
                          <a:spcPct val="115000"/>
                        </a:lnSpc>
                        <a:spcAft>
                          <a:spcPts val="0"/>
                        </a:spcAft>
                      </a:pPr>
                      <a:r>
                        <a:rPr lang="en-GB" sz="900" b="1" u="sng">
                          <a:effectLst/>
                          <a:latin typeface="Arial" panose="020B0604020202020204" pitchFamily="34" charset="0"/>
                          <a:ea typeface="Times New Roman" panose="02020603050405020304" pitchFamily="18" charset="0"/>
                          <a:cs typeface="Times New Roman" panose="02020603050405020304" pitchFamily="18" charset="0"/>
                        </a:rPr>
                        <a:t>Negative electrode (cathode)</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672461359"/>
                  </a:ext>
                </a:extLst>
              </a:tr>
              <a:tr h="420563">
                <a:tc vMerge="1">
                  <a:txBody>
                    <a:bodyPr/>
                    <a:lstStyle/>
                    <a:p>
                      <a:endParaRPr lang="en-US"/>
                    </a:p>
                  </a:txBody>
                  <a:tcPr/>
                </a:tc>
                <a:tc>
                  <a:txBody>
                    <a:bodyPr/>
                    <a:lstStyle/>
                    <a:p>
                      <a:pPr algn="ct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Observations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Element formed</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Observations</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Element formed</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5880458"/>
                  </a:ext>
                </a:extLst>
              </a:tr>
              <a:tr h="528511">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Copper (II) chloride</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Gas produced.</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Litmus bleached.</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Chlorine gas</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Red solid on the electrode</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Copper metal</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4148973"/>
                  </a:ext>
                </a:extLst>
              </a:tr>
              <a:tr h="544530">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Copper (II) sulfate</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Gas produced but no change to the litmus.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Oxygen Gas</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Red solid on the electrode</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Copper metal</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1159280"/>
                  </a:ext>
                </a:extLst>
              </a:tr>
              <a:tr h="585627">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Sodium</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 chloride</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Gas produced.</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Litmus bleached.</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Chlorine gas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Gas produced but no change to the litmus.</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Hydrogen Gas</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6008018"/>
                  </a:ext>
                </a:extLst>
              </a:tr>
              <a:tr h="465165">
                <a:tc>
                  <a:txBody>
                    <a:bodyPr/>
                    <a:lstStyle/>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Sodium </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sulfate</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Gas produced but no change to the litmus.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Oxygen Gas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Gas produced but no change to the litmus.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Hydrogen Gas</a:t>
                      </a:r>
                      <a:endParaRPr lang="en-AU"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026" marR="65026" marT="51178" marB="511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8589317"/>
                  </a:ext>
                </a:extLst>
              </a:tr>
            </a:tbl>
          </a:graphicData>
        </a:graphic>
      </p:graphicFrame>
    </p:spTree>
    <p:extLst>
      <p:ext uri="{BB962C8B-B14F-4D97-AF65-F5344CB8AC3E}">
        <p14:creationId xmlns:p14="http://schemas.microsoft.com/office/powerpoint/2010/main" val="756891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2A09BDE34CEA459B72E7363C60DE09" ma:contentTypeVersion="8" ma:contentTypeDescription="Create a new document." ma:contentTypeScope="" ma:versionID="3b0a0c524860da25bcf850af3a0eca2c">
  <xsd:schema xmlns:xsd="http://www.w3.org/2001/XMLSchema" xmlns:xs="http://www.w3.org/2001/XMLSchema" xmlns:p="http://schemas.microsoft.com/office/2006/metadata/properties" xmlns:ns2="f3c98497-8600-4157-8d87-dca5408c3057" targetNamespace="http://schemas.microsoft.com/office/2006/metadata/properties" ma:root="true" ma:fieldsID="849180dfde708ac57700adaf1b3e0765" ns2:_="">
    <xsd:import namespace="f3c98497-8600-4157-8d87-dca5408c30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98497-8600-4157-8d87-dca5408c3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D2A4B4-148E-42AA-8A3F-C7312C3BFDE1}">
  <ds:schemaRefs>
    <ds:schemaRef ds:uri="http://purl.org/dc/terms/"/>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f3c98497-8600-4157-8d87-dca5408c3057"/>
  </ds:schemaRefs>
</ds:datastoreItem>
</file>

<file path=customXml/itemProps2.xml><?xml version="1.0" encoding="utf-8"?>
<ds:datastoreItem xmlns:ds="http://schemas.openxmlformats.org/officeDocument/2006/customXml" ds:itemID="{E879DCE1-6BB2-4652-BA2D-6959E1005BF2}">
  <ds:schemaRefs>
    <ds:schemaRef ds:uri="http://schemas.microsoft.com/sharepoint/v3/contenttype/forms"/>
  </ds:schemaRefs>
</ds:datastoreItem>
</file>

<file path=customXml/itemProps3.xml><?xml version="1.0" encoding="utf-8"?>
<ds:datastoreItem xmlns:ds="http://schemas.openxmlformats.org/officeDocument/2006/customXml" ds:itemID="{64DC1BBD-7A9E-4950-86EA-781A6E5A48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98497-8600-4157-8d87-dca5408c30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501</TotalTime>
  <Words>659</Words>
  <Application>Microsoft Office PowerPoint</Application>
  <PresentationFormat>Widescreen</PresentationFormat>
  <Paragraphs>125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Vagg</dc:creator>
  <cp:lastModifiedBy>Kwajo Tweneboa (St Marks)</cp:lastModifiedBy>
  <cp:revision>35</cp:revision>
  <cp:lastPrinted>2020-03-06T13:47:35Z</cp:lastPrinted>
  <dcterms:created xsi:type="dcterms:W3CDTF">2020-03-06T11:30:19Z</dcterms:created>
  <dcterms:modified xsi:type="dcterms:W3CDTF">2021-01-24T18:14:09Z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0x010100462A09BDE34CEA459B72E7363C60DE09</vt:lpwstr>
  </property>
</Properties>
</file>